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7"/>
  </p:notesMasterIdLst>
  <p:handoutMasterIdLst>
    <p:handoutMasterId r:id="rId8"/>
  </p:handoutMasterIdLst>
  <p:sldIdLst>
    <p:sldId id="1628" r:id="rId2"/>
    <p:sldId id="1687" r:id="rId3"/>
    <p:sldId id="1681" r:id="rId4"/>
    <p:sldId id="1646" r:id="rId5"/>
    <p:sldId id="1686" r:id="rId6"/>
  </p:sldIdLst>
  <p:sldSz cx="9906000" cy="6858000" type="A4"/>
  <p:notesSz cx="6797675" cy="9928225"/>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1400" kern="1200">
        <a:solidFill>
          <a:srgbClr val="000099"/>
        </a:solidFill>
        <a:latin typeface="Arial" charset="0"/>
        <a:ea typeface="+mn-ea"/>
        <a:cs typeface="+mn-cs"/>
      </a:defRPr>
    </a:lvl1pPr>
    <a:lvl2pPr marL="457200" algn="l" rtl="0" eaLnBrk="0" fontAlgn="base" hangingPunct="0">
      <a:spcBef>
        <a:spcPct val="0"/>
      </a:spcBef>
      <a:spcAft>
        <a:spcPct val="0"/>
      </a:spcAft>
      <a:defRPr sz="1400" kern="1200">
        <a:solidFill>
          <a:srgbClr val="000099"/>
        </a:solidFill>
        <a:latin typeface="Arial" charset="0"/>
        <a:ea typeface="+mn-ea"/>
        <a:cs typeface="+mn-cs"/>
      </a:defRPr>
    </a:lvl2pPr>
    <a:lvl3pPr marL="914400" algn="l" rtl="0" eaLnBrk="0" fontAlgn="base" hangingPunct="0">
      <a:spcBef>
        <a:spcPct val="0"/>
      </a:spcBef>
      <a:spcAft>
        <a:spcPct val="0"/>
      </a:spcAft>
      <a:defRPr sz="1400" kern="1200">
        <a:solidFill>
          <a:srgbClr val="000099"/>
        </a:solidFill>
        <a:latin typeface="Arial" charset="0"/>
        <a:ea typeface="+mn-ea"/>
        <a:cs typeface="+mn-cs"/>
      </a:defRPr>
    </a:lvl3pPr>
    <a:lvl4pPr marL="1371600" algn="l" rtl="0" eaLnBrk="0" fontAlgn="base" hangingPunct="0">
      <a:spcBef>
        <a:spcPct val="0"/>
      </a:spcBef>
      <a:spcAft>
        <a:spcPct val="0"/>
      </a:spcAft>
      <a:defRPr sz="1400" kern="1200">
        <a:solidFill>
          <a:srgbClr val="000099"/>
        </a:solidFill>
        <a:latin typeface="Arial" charset="0"/>
        <a:ea typeface="+mn-ea"/>
        <a:cs typeface="+mn-cs"/>
      </a:defRPr>
    </a:lvl4pPr>
    <a:lvl5pPr marL="1828800" algn="l" rtl="0" eaLnBrk="0" fontAlgn="base" hangingPunct="0">
      <a:spcBef>
        <a:spcPct val="0"/>
      </a:spcBef>
      <a:spcAft>
        <a:spcPct val="0"/>
      </a:spcAft>
      <a:defRPr sz="1400" kern="1200">
        <a:solidFill>
          <a:srgbClr val="000099"/>
        </a:solidFill>
        <a:latin typeface="Arial" charset="0"/>
        <a:ea typeface="+mn-ea"/>
        <a:cs typeface="+mn-cs"/>
      </a:defRPr>
    </a:lvl5pPr>
    <a:lvl6pPr marL="2286000" algn="l" defTabSz="914400" rtl="0" eaLnBrk="1" latinLnBrk="0" hangingPunct="1">
      <a:defRPr sz="1400" kern="1200">
        <a:solidFill>
          <a:srgbClr val="000099"/>
        </a:solidFill>
        <a:latin typeface="Arial" charset="0"/>
        <a:ea typeface="+mn-ea"/>
        <a:cs typeface="+mn-cs"/>
      </a:defRPr>
    </a:lvl6pPr>
    <a:lvl7pPr marL="2743200" algn="l" defTabSz="914400" rtl="0" eaLnBrk="1" latinLnBrk="0" hangingPunct="1">
      <a:defRPr sz="1400" kern="1200">
        <a:solidFill>
          <a:srgbClr val="000099"/>
        </a:solidFill>
        <a:latin typeface="Arial" charset="0"/>
        <a:ea typeface="+mn-ea"/>
        <a:cs typeface="+mn-cs"/>
      </a:defRPr>
    </a:lvl7pPr>
    <a:lvl8pPr marL="3200400" algn="l" defTabSz="914400" rtl="0" eaLnBrk="1" latinLnBrk="0" hangingPunct="1">
      <a:defRPr sz="1400" kern="1200">
        <a:solidFill>
          <a:srgbClr val="000099"/>
        </a:solidFill>
        <a:latin typeface="Arial" charset="0"/>
        <a:ea typeface="+mn-ea"/>
        <a:cs typeface="+mn-cs"/>
      </a:defRPr>
    </a:lvl8pPr>
    <a:lvl9pPr marL="3657600" algn="l" defTabSz="914400" rtl="0" eaLnBrk="1" latinLnBrk="0" hangingPunct="1">
      <a:defRPr sz="1400" kern="1200">
        <a:solidFill>
          <a:srgbClr val="0000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a:srgbClr val="E2E2E2"/>
    <a:srgbClr val="99CCFF"/>
    <a:srgbClr val="CCCCFF"/>
    <a:srgbClr val="777777"/>
    <a:srgbClr val="969696"/>
    <a:srgbClr val="CC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960" autoAdjust="0"/>
  </p:normalViewPr>
  <p:slideViewPr>
    <p:cSldViewPr>
      <p:cViewPr varScale="1">
        <p:scale>
          <a:sx n="81" d="100"/>
          <a:sy n="81" d="100"/>
        </p:scale>
        <p:origin x="1686" y="84"/>
      </p:cViewPr>
      <p:guideLst>
        <p:guide orient="horz" pos="2160"/>
        <p:guide pos="3120"/>
      </p:guideLst>
    </p:cSldViewPr>
  </p:slideViewPr>
  <p:notesTextViewPr>
    <p:cViewPr>
      <p:scale>
        <a:sx n="100" d="100"/>
        <a:sy n="100" d="100"/>
      </p:scale>
      <p:origin x="0" y="0"/>
    </p:cViewPr>
  </p:notesTextViewPr>
  <p:notesViewPr>
    <p:cSldViewPr>
      <p:cViewPr varScale="1">
        <p:scale>
          <a:sx n="80" d="100"/>
          <a:sy n="80" d="100"/>
        </p:scale>
        <p:origin x="4014" y="108"/>
      </p:cViewPr>
      <p:guideLst>
        <p:guide orient="horz" pos="3156"/>
        <p:guide pos="217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4877" y="4709278"/>
            <a:ext cx="4987925" cy="5069699"/>
          </a:xfrm>
          <a:prstGeom prst="rect">
            <a:avLst/>
          </a:prstGeom>
          <a:noFill/>
          <a:ln w="12700">
            <a:noFill/>
            <a:miter lim="800000"/>
            <a:headEnd/>
            <a:tailEnd/>
          </a:ln>
          <a:effectLst/>
        </p:spPr>
        <p:txBody>
          <a:bodyPr vert="horz" wrap="square" lIns="103341" tIns="51669" rIns="103341" bIns="5166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722313" y="750888"/>
            <a:ext cx="5364162" cy="371475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1014413" rtl="0" eaLnBrk="0" fontAlgn="base" hangingPunct="0">
      <a:spcBef>
        <a:spcPct val="30000"/>
      </a:spcBef>
      <a:spcAft>
        <a:spcPct val="0"/>
      </a:spcAft>
      <a:defRPr sz="1300" kern="1200">
        <a:solidFill>
          <a:schemeClr val="tx1"/>
        </a:solidFill>
        <a:latin typeface="Arial" charset="0"/>
        <a:ea typeface="+mn-ea"/>
        <a:cs typeface="+mn-cs"/>
      </a:defRPr>
    </a:lvl1pPr>
    <a:lvl2pPr marL="508000" algn="l" defTabSz="1014413" rtl="0" eaLnBrk="0" fontAlgn="base" hangingPunct="0">
      <a:spcBef>
        <a:spcPct val="30000"/>
      </a:spcBef>
      <a:spcAft>
        <a:spcPct val="0"/>
      </a:spcAft>
      <a:defRPr sz="1300" kern="1200">
        <a:solidFill>
          <a:schemeClr val="tx1"/>
        </a:solidFill>
        <a:latin typeface="Arial" charset="0"/>
        <a:ea typeface="+mn-ea"/>
        <a:cs typeface="+mn-cs"/>
      </a:defRPr>
    </a:lvl2pPr>
    <a:lvl3pPr marL="1014413" algn="l" defTabSz="1014413" rtl="0" eaLnBrk="0" fontAlgn="base" hangingPunct="0">
      <a:spcBef>
        <a:spcPct val="30000"/>
      </a:spcBef>
      <a:spcAft>
        <a:spcPct val="0"/>
      </a:spcAft>
      <a:defRPr sz="1300" kern="1200">
        <a:solidFill>
          <a:schemeClr val="tx1"/>
        </a:solidFill>
        <a:latin typeface="Arial" charset="0"/>
        <a:ea typeface="+mn-ea"/>
        <a:cs typeface="+mn-cs"/>
      </a:defRPr>
    </a:lvl3pPr>
    <a:lvl4pPr marL="1522413" algn="l" defTabSz="1014413" rtl="0" eaLnBrk="0" fontAlgn="base" hangingPunct="0">
      <a:spcBef>
        <a:spcPct val="30000"/>
      </a:spcBef>
      <a:spcAft>
        <a:spcPct val="0"/>
      </a:spcAft>
      <a:defRPr sz="1300" kern="1200">
        <a:solidFill>
          <a:schemeClr val="tx1"/>
        </a:solidFill>
        <a:latin typeface="Arial" charset="0"/>
        <a:ea typeface="+mn-ea"/>
        <a:cs typeface="+mn-cs"/>
      </a:defRPr>
    </a:lvl4pPr>
    <a:lvl5pPr marL="2030413" algn="l" defTabSz="1014413" rtl="0" eaLnBrk="0" fontAlgn="base" hangingPunct="0">
      <a:spcBef>
        <a:spcPct val="30000"/>
      </a:spcBef>
      <a:spcAft>
        <a:spcPct val="0"/>
      </a:spcAft>
      <a:defRPr sz="13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300" b="0" i="0" u="none" strike="noStrike" kern="1200" baseline="0" dirty="0">
                <a:solidFill>
                  <a:schemeClr val="tx1"/>
                </a:solidFill>
                <a:latin typeface="Arial" charset="0"/>
                <a:ea typeface="+mn-ea"/>
                <a:cs typeface="+mn-cs"/>
              </a:rPr>
              <a:t>Die Außenfinanzierung österreichischer nichtfinanzieller Unternehmen erfolgt vorwiegend über Eigenkapital und Kredite. </a:t>
            </a:r>
          </a:p>
          <a:p>
            <a:endParaRPr lang="de-DE" sz="1300" b="0" i="0" u="none" strike="noStrike" kern="1200" baseline="0" dirty="0">
              <a:solidFill>
                <a:schemeClr val="tx1"/>
              </a:solidFill>
              <a:latin typeface="Arial" charset="0"/>
              <a:ea typeface="+mn-ea"/>
              <a:cs typeface="+mn-cs"/>
            </a:endParaRPr>
          </a:p>
          <a:p>
            <a:r>
              <a:rPr lang="de-DE" sz="1300" b="0" i="0" u="none" strike="noStrike" kern="1200" baseline="0" dirty="0">
                <a:solidFill>
                  <a:schemeClr val="tx1"/>
                </a:solidFill>
                <a:latin typeface="Arial" charset="0"/>
                <a:ea typeface="+mn-ea"/>
                <a:cs typeface="+mn-cs"/>
              </a:rPr>
              <a:t>Diese Studie erweitert die volkswirtschaftliche Finanzierungsrechnung um eine Schätzung des Umfanges geförderter bzw. alternativer Finanzierungsformen und ermöglicht damit erstmals eine bessere Einschätzung ihrer Bedeutung für die Unternehmensfinanzierung in Österreich. </a:t>
            </a:r>
          </a:p>
          <a:p>
            <a:endParaRPr lang="de-DE" sz="1300" b="0" i="0" u="none" strike="noStrike" kern="1200" baseline="0" dirty="0">
              <a:solidFill>
                <a:schemeClr val="tx1"/>
              </a:solidFill>
              <a:latin typeface="Arial" charset="0"/>
              <a:ea typeface="+mn-ea"/>
              <a:cs typeface="+mn-cs"/>
            </a:endParaRPr>
          </a:p>
          <a:p>
            <a:r>
              <a:rPr lang="de-DE" sz="1300" b="0" i="0" u="none" strike="noStrike" kern="1200" baseline="0" dirty="0">
                <a:solidFill>
                  <a:schemeClr val="tx1"/>
                </a:solidFill>
                <a:latin typeface="Arial" charset="0"/>
                <a:ea typeface="+mn-ea"/>
                <a:cs typeface="+mn-cs"/>
              </a:rPr>
              <a:t>Im Bereich des Fremdkapitals stellen geförderte Kredite und </a:t>
            </a:r>
            <a:r>
              <a:rPr lang="de-DE" sz="1300" b="0" i="0" u="none" strike="noStrike" kern="1200" baseline="0" dirty="0" err="1">
                <a:solidFill>
                  <a:schemeClr val="tx1"/>
                </a:solidFill>
                <a:latin typeface="Arial" charset="0"/>
                <a:ea typeface="+mn-ea"/>
                <a:cs typeface="+mn-cs"/>
              </a:rPr>
              <a:t>Crowd</a:t>
            </a:r>
            <a:r>
              <a:rPr lang="de-DE" sz="1300" b="0" i="0" u="none" strike="noStrike" kern="1200" baseline="0" dirty="0">
                <a:solidFill>
                  <a:schemeClr val="tx1"/>
                </a:solidFill>
                <a:latin typeface="Arial" charset="0"/>
                <a:ea typeface="+mn-ea"/>
                <a:cs typeface="+mn-cs"/>
              </a:rPr>
              <a:t> Lending gemeinsam </a:t>
            </a:r>
            <a:r>
              <a:rPr lang="de-AT" sz="1300" b="0" i="0" u="none" strike="noStrike" kern="1200" baseline="0" dirty="0">
                <a:solidFill>
                  <a:schemeClr val="tx1"/>
                </a:solidFill>
                <a:latin typeface="Arial" charset="0"/>
                <a:ea typeface="+mn-ea"/>
                <a:cs typeface="+mn-cs"/>
              </a:rPr>
              <a:t>0,3% der Bilanzsumme bzw. 2,4 Mrd. € bereit. </a:t>
            </a:r>
          </a:p>
          <a:p>
            <a:endParaRPr lang="de-AT" sz="1300" b="0" i="0" u="none" strike="noStrike" kern="1200" baseline="0" dirty="0">
              <a:solidFill>
                <a:schemeClr val="tx1"/>
              </a:solidFill>
              <a:latin typeface="Arial" charset="0"/>
              <a:ea typeface="+mn-ea"/>
              <a:cs typeface="+mn-cs"/>
            </a:endParaRPr>
          </a:p>
          <a:p>
            <a:r>
              <a:rPr lang="de-AT" sz="1300" b="0" i="0" u="none" strike="noStrike" kern="1200" baseline="0" dirty="0">
                <a:solidFill>
                  <a:schemeClr val="tx1"/>
                </a:solidFill>
                <a:latin typeface="Arial" charset="0"/>
                <a:ea typeface="+mn-ea"/>
                <a:cs typeface="+mn-cs"/>
              </a:rPr>
              <a:t>Im Bereich des Eigenkapitals stellen Business Angels, </a:t>
            </a:r>
            <a:r>
              <a:rPr lang="de-AT" sz="1300" b="0" i="0" u="none" strike="noStrike" kern="1200" baseline="0" dirty="0" err="1">
                <a:solidFill>
                  <a:schemeClr val="tx1"/>
                </a:solidFill>
                <a:latin typeface="Arial" charset="0"/>
                <a:ea typeface="+mn-ea"/>
                <a:cs typeface="+mn-cs"/>
              </a:rPr>
              <a:t>Crowd</a:t>
            </a:r>
            <a:r>
              <a:rPr lang="de-AT" sz="1300" b="0" i="0" u="none" strike="noStrike" kern="1200" baseline="0" dirty="0">
                <a:solidFill>
                  <a:schemeClr val="tx1"/>
                </a:solidFill>
                <a:latin typeface="Arial" charset="0"/>
                <a:ea typeface="+mn-ea"/>
                <a:cs typeface="+mn-cs"/>
              </a:rPr>
              <a:t> </a:t>
            </a:r>
            <a:r>
              <a:rPr lang="de-AT" sz="1300" b="0" i="0" u="none" strike="noStrike" kern="1200" baseline="0" dirty="0" err="1">
                <a:solidFill>
                  <a:schemeClr val="tx1"/>
                </a:solidFill>
                <a:latin typeface="Arial" charset="0"/>
                <a:ea typeface="+mn-ea"/>
                <a:cs typeface="+mn-cs"/>
              </a:rPr>
              <a:t>Investing</a:t>
            </a:r>
            <a:r>
              <a:rPr lang="de-AT" sz="1300" b="0" i="0" u="none" strike="noStrike" kern="1200" baseline="0" dirty="0">
                <a:solidFill>
                  <a:schemeClr val="tx1"/>
                </a:solidFill>
                <a:latin typeface="Arial" charset="0"/>
                <a:ea typeface="+mn-ea"/>
                <a:cs typeface="+mn-cs"/>
              </a:rPr>
              <a:t>, Venture Capital und Private Equity </a:t>
            </a:r>
            <a:r>
              <a:rPr lang="de-DE" sz="1300" b="0" i="0" u="none" strike="noStrike" kern="1200" baseline="0" dirty="0">
                <a:solidFill>
                  <a:schemeClr val="tx1"/>
                </a:solidFill>
                <a:latin typeface="Arial" charset="0"/>
                <a:ea typeface="+mn-ea"/>
                <a:cs typeface="+mn-cs"/>
              </a:rPr>
              <a:t>gemeinsam ebenfalls 0,3% der Bilanzsumme bzw. 2,5 Mrd. €</a:t>
            </a:r>
          </a:p>
          <a:p>
            <a:endParaRPr lang="de-DE" sz="1300" b="0" i="0" u="none" strike="noStrike" kern="1200" baseline="0" dirty="0">
              <a:solidFill>
                <a:schemeClr val="tx1"/>
              </a:solidFill>
              <a:latin typeface="Arial" charset="0"/>
              <a:ea typeface="+mn-ea"/>
              <a:cs typeface="+mn-cs"/>
            </a:endParaRPr>
          </a:p>
          <a:p>
            <a:r>
              <a:rPr lang="de-DE" sz="1300" b="0" i="0" u="none" strike="noStrike" kern="1200" baseline="0" dirty="0">
                <a:solidFill>
                  <a:schemeClr val="tx1"/>
                </a:solidFill>
                <a:latin typeface="Arial" charset="0"/>
                <a:ea typeface="+mn-ea"/>
                <a:cs typeface="+mn-cs"/>
              </a:rPr>
              <a:t>Nach der Beseitigung gesetzlicher Hindernisse für die Notierung kleiner Wachstumsunternehmen auf dem Dritten  Markt der Wiener Börse konzentriert sich die Wirtschaftspolitik mit der Senkung des Körperschaftsteuersatzes auf die Innenfinanzierungskraft der Unternehmen.</a:t>
            </a:r>
          </a:p>
          <a:p>
            <a:endParaRPr lang="de-A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300" b="0" i="0" u="none" strike="noStrike" kern="1200" dirty="0">
                <a:solidFill>
                  <a:schemeClr val="tx1"/>
                </a:solidFill>
                <a:effectLst/>
                <a:latin typeface="Arial" charset="0"/>
                <a:ea typeface="+mn-ea"/>
                <a:cs typeface="+mn-cs"/>
              </a:rPr>
              <a:t>Finanzierungsstruktur hat sich langsam von Krediten und Übrigen Finanzverbindlichkeiten zu Eigenkapital verschoben. </a:t>
            </a:r>
          </a:p>
          <a:p>
            <a:endParaRPr lang="de-DE" sz="1300" b="0" i="0" u="none" strike="noStrike" kern="1200" dirty="0">
              <a:solidFill>
                <a:schemeClr val="tx1"/>
              </a:solidFill>
              <a:effectLst/>
              <a:latin typeface="Arial" charset="0"/>
              <a:ea typeface="+mn-ea"/>
              <a:cs typeface="+mn-cs"/>
            </a:endParaRPr>
          </a:p>
          <a:p>
            <a:r>
              <a:rPr lang="de-DE" sz="1300" b="0" i="0" u="none" strike="noStrike" kern="1200" dirty="0">
                <a:solidFill>
                  <a:schemeClr val="tx1"/>
                </a:solidFill>
                <a:effectLst/>
                <a:latin typeface="Arial" charset="0"/>
                <a:ea typeface="+mn-ea"/>
                <a:cs typeface="+mn-cs"/>
              </a:rPr>
              <a:t>Kredite		55.7%	42.4%	-13.3</a:t>
            </a:r>
            <a:r>
              <a:rPr lang="de-DE" dirty="0"/>
              <a:t> </a:t>
            </a:r>
          </a:p>
          <a:p>
            <a:r>
              <a:rPr lang="de-DE" sz="1300" b="0" i="0" u="none" strike="noStrike" kern="1200" dirty="0">
                <a:solidFill>
                  <a:schemeClr val="tx1"/>
                </a:solidFill>
                <a:effectLst/>
                <a:latin typeface="Arial" charset="0"/>
                <a:ea typeface="+mn-ea"/>
                <a:cs typeface="+mn-cs"/>
              </a:rPr>
              <a:t>Anleihen		3.5%	5.1%	+1.6</a:t>
            </a:r>
            <a:r>
              <a:rPr lang="de-DE" dirty="0"/>
              <a:t> </a:t>
            </a:r>
          </a:p>
          <a:p>
            <a:r>
              <a:rPr lang="de-DE" sz="1300" b="0" i="0" u="none" strike="noStrike" kern="1200" dirty="0">
                <a:solidFill>
                  <a:schemeClr val="tx1"/>
                </a:solidFill>
                <a:effectLst/>
                <a:latin typeface="Arial" charset="0"/>
                <a:ea typeface="+mn-ea"/>
                <a:cs typeface="+mn-cs"/>
              </a:rPr>
              <a:t>Börsennotierte Aktien	7.6%	11.6%	+4.0</a:t>
            </a:r>
            <a:r>
              <a:rPr lang="de-DE" dirty="0"/>
              <a:t> </a:t>
            </a:r>
          </a:p>
          <a:p>
            <a:r>
              <a:rPr lang="de-DE" sz="1300" b="0" i="0" u="none" strike="noStrike" kern="1200" dirty="0">
                <a:solidFill>
                  <a:schemeClr val="tx1"/>
                </a:solidFill>
                <a:effectLst/>
                <a:latin typeface="Arial" charset="0"/>
                <a:ea typeface="+mn-ea"/>
                <a:cs typeface="+mn-cs"/>
              </a:rPr>
              <a:t>Nicht-börsennotierte Aktien	2.4%	4.4%	+2.0</a:t>
            </a:r>
            <a:r>
              <a:rPr lang="de-DE" dirty="0"/>
              <a:t> </a:t>
            </a:r>
          </a:p>
          <a:p>
            <a:r>
              <a:rPr lang="de-DE" sz="1300" b="0" i="0" u="none" strike="noStrike" kern="1200" dirty="0">
                <a:solidFill>
                  <a:schemeClr val="tx1"/>
                </a:solidFill>
                <a:effectLst/>
                <a:latin typeface="Arial" charset="0"/>
                <a:ea typeface="+mn-ea"/>
                <a:cs typeface="+mn-cs"/>
              </a:rPr>
              <a:t>Sonstige Anteilspapiere	25.0%	32.8%	+7.8</a:t>
            </a:r>
            <a:r>
              <a:rPr lang="de-DE" dirty="0"/>
              <a:t> </a:t>
            </a:r>
          </a:p>
          <a:p>
            <a:r>
              <a:rPr lang="de-DE" sz="1300" b="0" i="0" u="none" strike="noStrike" kern="1200" dirty="0">
                <a:solidFill>
                  <a:schemeClr val="tx1"/>
                </a:solidFill>
                <a:effectLst/>
                <a:latin typeface="Arial" charset="0"/>
                <a:ea typeface="+mn-ea"/>
                <a:cs typeface="+mn-cs"/>
              </a:rPr>
              <a:t>Übrige </a:t>
            </a:r>
            <a:r>
              <a:rPr lang="de-DE" sz="1300" b="0" i="0" u="none" strike="noStrike" kern="1200" dirty="0" err="1">
                <a:solidFill>
                  <a:schemeClr val="tx1"/>
                </a:solidFill>
                <a:effectLst/>
                <a:latin typeface="Arial" charset="0"/>
                <a:ea typeface="+mn-ea"/>
                <a:cs typeface="+mn-cs"/>
              </a:rPr>
              <a:t>Finanzverbindl</a:t>
            </a:r>
            <a:r>
              <a:rPr lang="de-DE" sz="1300" b="0" i="0" u="none" strike="noStrike" kern="1200" dirty="0">
                <a:solidFill>
                  <a:schemeClr val="tx1"/>
                </a:solidFill>
                <a:effectLst/>
                <a:latin typeface="Arial" charset="0"/>
                <a:ea typeface="+mn-ea"/>
                <a:cs typeface="+mn-cs"/>
              </a:rPr>
              <a:t>.	5.9%	3.8%	-2.1</a:t>
            </a:r>
            <a:r>
              <a:rPr lang="de-DE" dirty="0"/>
              <a:t> </a:t>
            </a:r>
          </a:p>
          <a:p>
            <a:r>
              <a:rPr lang="de-DE" sz="1300" b="0" i="0" u="none" strike="noStrike" kern="1200" dirty="0">
                <a:solidFill>
                  <a:schemeClr val="tx1"/>
                </a:solidFill>
                <a:effectLst/>
                <a:latin typeface="Arial" charset="0"/>
                <a:ea typeface="+mn-ea"/>
                <a:cs typeface="+mn-cs"/>
              </a:rPr>
              <a:t>Insg.		100.0%	100.0%</a:t>
            </a:r>
            <a:r>
              <a:rPr lang="de-DE" dirty="0"/>
              <a:t> </a:t>
            </a:r>
          </a:p>
          <a:p>
            <a:endParaRPr lang="de-DE" dirty="0"/>
          </a:p>
          <a:p>
            <a:r>
              <a:rPr lang="de-DE" dirty="0"/>
              <a:t>Q: </a:t>
            </a:r>
            <a:r>
              <a:rPr lang="de-DE" dirty="0" err="1"/>
              <a:t>OeNB</a:t>
            </a:r>
            <a:r>
              <a:rPr lang="de-DE" dirty="0"/>
              <a:t> (Finanzierungsrechnung Sektor nicht-finanzielle Unternehmen)</a:t>
            </a:r>
          </a:p>
          <a:p>
            <a:endParaRPr lang="de-AT" dirty="0"/>
          </a:p>
        </p:txBody>
      </p:sp>
    </p:spTree>
    <p:extLst>
      <p:ext uri="{BB962C8B-B14F-4D97-AF65-F5344CB8AC3E}">
        <p14:creationId xmlns:p14="http://schemas.microsoft.com/office/powerpoint/2010/main" val="2647586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85000" lnSpcReduction="20000"/>
          </a:bodyPr>
          <a:lstStyle/>
          <a:p>
            <a:r>
              <a:rPr lang="de-AT" sz="1300" kern="1200" dirty="0">
                <a:solidFill>
                  <a:schemeClr val="tx1"/>
                </a:solidFill>
                <a:effectLst/>
                <a:latin typeface="Arial" charset="0"/>
                <a:ea typeface="+mn-ea"/>
                <a:cs typeface="+mn-cs"/>
              </a:rPr>
              <a:t>Steuergesetzgebung bevorzugt Fremdkapital und Innenfinanzierung</a:t>
            </a:r>
          </a:p>
          <a:p>
            <a:endParaRPr lang="de-DE" sz="1300" kern="1200" dirty="0">
              <a:solidFill>
                <a:schemeClr val="tx1"/>
              </a:solidFill>
              <a:effectLst/>
              <a:latin typeface="Arial" charset="0"/>
              <a:ea typeface="+mn-ea"/>
              <a:cs typeface="+mn-cs"/>
            </a:endParaRPr>
          </a:p>
          <a:p>
            <a:r>
              <a:rPr lang="de-DE" sz="1300" kern="1200" dirty="0">
                <a:solidFill>
                  <a:schemeClr val="tx1"/>
                </a:solidFill>
                <a:effectLst/>
                <a:latin typeface="Arial" charset="0"/>
                <a:ea typeface="+mn-ea"/>
                <a:cs typeface="+mn-cs"/>
              </a:rPr>
              <a:t>U</a:t>
            </a:r>
            <a:r>
              <a:rPr lang="de-AT" sz="1300" kern="1200" dirty="0" err="1">
                <a:solidFill>
                  <a:schemeClr val="tx1"/>
                </a:solidFill>
                <a:effectLst/>
                <a:latin typeface="Arial" charset="0"/>
                <a:ea typeface="+mn-ea"/>
                <a:cs typeface="+mn-cs"/>
              </a:rPr>
              <a:t>nternehmensgröße</a:t>
            </a:r>
            <a:r>
              <a:rPr lang="de-AT" sz="1300" kern="1200" dirty="0">
                <a:solidFill>
                  <a:schemeClr val="tx1"/>
                </a:solidFill>
                <a:effectLst/>
                <a:latin typeface="Arial" charset="0"/>
                <a:ea typeface="+mn-ea"/>
                <a:cs typeface="+mn-cs"/>
              </a:rPr>
              <a:t> und Wachstumspotential bestimmt Wahl der Rechtsform und damit Zugang zu bestimmten Finanzierungsformen (1/4 wegen Steuervorteil). Wertpapiere werden nur für große Volumen eingesetzt. </a:t>
            </a:r>
          </a:p>
          <a:p>
            <a:endParaRPr lang="de-DE" sz="1300" kern="1200" dirty="0">
              <a:solidFill>
                <a:schemeClr val="tx1"/>
              </a:solidFill>
              <a:effectLst/>
              <a:latin typeface="Arial" charset="0"/>
              <a:ea typeface="+mn-ea"/>
              <a:cs typeface="+mn-cs"/>
            </a:endParaRPr>
          </a:p>
          <a:p>
            <a:r>
              <a:rPr lang="de-DE" sz="1300" kern="1200" dirty="0">
                <a:solidFill>
                  <a:schemeClr val="tx1"/>
                </a:solidFill>
                <a:effectLst/>
                <a:latin typeface="Arial" charset="0"/>
                <a:ea typeface="+mn-ea"/>
                <a:cs typeface="+mn-cs"/>
              </a:rPr>
              <a:t>F</a:t>
            </a:r>
            <a:r>
              <a:rPr lang="de-AT" sz="1300" kern="1200" dirty="0" err="1">
                <a:solidFill>
                  <a:schemeClr val="tx1"/>
                </a:solidFill>
                <a:effectLst/>
                <a:latin typeface="Arial" charset="0"/>
                <a:ea typeface="+mn-ea"/>
                <a:cs typeface="+mn-cs"/>
              </a:rPr>
              <a:t>inanzierungskosten</a:t>
            </a:r>
            <a:r>
              <a:rPr lang="de-AT" sz="1300" kern="1200" dirty="0">
                <a:solidFill>
                  <a:schemeClr val="tx1"/>
                </a:solidFill>
                <a:effectLst/>
                <a:latin typeface="Arial" charset="0"/>
                <a:ea typeface="+mn-ea"/>
                <a:cs typeface="+mn-cs"/>
              </a:rPr>
              <a:t>: Kredite teurer als Anleihen aber intensive Regulation und daher sind Emissions-, Rechts-, Prospekterstellungskosten, Veröffentlichungspflichten hoch, daher nur für große Volumen geeignet.</a:t>
            </a:r>
          </a:p>
          <a:p>
            <a:endParaRPr lang="de-DE" sz="1300" kern="1200" dirty="0">
              <a:solidFill>
                <a:schemeClr val="tx1"/>
              </a:solidFill>
              <a:effectLst/>
              <a:latin typeface="Arial" charset="0"/>
              <a:ea typeface="+mn-ea"/>
              <a:cs typeface="+mn-cs"/>
            </a:endParaRPr>
          </a:p>
          <a:p>
            <a:r>
              <a:rPr lang="de-DE" sz="1300" kern="1200" dirty="0">
                <a:solidFill>
                  <a:schemeClr val="tx1"/>
                </a:solidFill>
                <a:effectLst/>
                <a:latin typeface="Arial" charset="0"/>
                <a:ea typeface="+mn-ea"/>
                <a:cs typeface="+mn-cs"/>
              </a:rPr>
              <a:t>Asymmetrische Information: Geschäftsleitung hat mehr Info als Investor oder KI. In Gründungsphase eher Eigenkapital und Verwandte, in Wachstumsphase Innenfinanzierung zuerst dann Kredit oder alternative Formen, in Expansionsphase Börse oder Übernahme durch Großkonzern. </a:t>
            </a:r>
          </a:p>
          <a:p>
            <a:r>
              <a:rPr lang="de-DE" sz="1300" kern="1200" dirty="0">
                <a:solidFill>
                  <a:schemeClr val="tx1"/>
                </a:solidFill>
                <a:effectLst/>
                <a:latin typeface="Arial" charset="0"/>
                <a:ea typeface="+mn-ea"/>
                <a:cs typeface="+mn-cs"/>
              </a:rPr>
              <a:t>	Sonderfall: Business Angel und VC mit intensiver Mitwirkung in der Geschäftsleitung und Möglichkeit zur Übernahme der Unternehmenskontrolle. Gemildert durch Veröffentlichungspflichten, Reputation und externe Bilanzprüfung. </a:t>
            </a:r>
          </a:p>
          <a:p>
            <a:r>
              <a:rPr lang="de-DE" sz="1300" kern="1200" dirty="0">
                <a:solidFill>
                  <a:schemeClr val="tx1"/>
                </a:solidFill>
                <a:effectLst/>
                <a:latin typeface="Arial" charset="0"/>
                <a:ea typeface="+mn-ea"/>
                <a:cs typeface="+mn-cs"/>
              </a:rPr>
              <a:t>	Sonderfall: Kreditinstitut mit ständiger Beobachtung des Zahlungsverkehrs, Rückzahlungsverhalten und vergleichbarer Unternehmen besteht komparativer Vorteil. </a:t>
            </a:r>
          </a:p>
          <a:p>
            <a:endParaRPr lang="de-DE" sz="1300" kern="1200" dirty="0">
              <a:solidFill>
                <a:schemeClr val="tx1"/>
              </a:solidFill>
              <a:effectLst/>
              <a:latin typeface="Arial" charset="0"/>
              <a:ea typeface="+mn-ea"/>
              <a:cs typeface="+mn-cs"/>
            </a:endParaRPr>
          </a:p>
          <a:p>
            <a:r>
              <a:rPr lang="de-DE" sz="1300" kern="1200" dirty="0">
                <a:solidFill>
                  <a:schemeClr val="tx1"/>
                </a:solidFill>
                <a:effectLst/>
                <a:latin typeface="Arial" charset="0"/>
                <a:ea typeface="+mn-ea"/>
                <a:cs typeface="+mn-cs"/>
              </a:rPr>
              <a:t>Hohe Liquidität von Kreditlinien. </a:t>
            </a:r>
          </a:p>
          <a:p>
            <a:endParaRPr lang="de-DE" sz="1300" kern="1200" dirty="0">
              <a:solidFill>
                <a:schemeClr val="tx1"/>
              </a:solidFill>
              <a:effectLst/>
              <a:latin typeface="Arial" charset="0"/>
              <a:ea typeface="+mn-ea"/>
              <a:cs typeface="+mn-cs"/>
            </a:endParaRPr>
          </a:p>
          <a:p>
            <a:r>
              <a:rPr lang="de-DE" sz="1300" kern="1200" dirty="0">
                <a:solidFill>
                  <a:schemeClr val="tx1"/>
                </a:solidFill>
                <a:effectLst/>
                <a:latin typeface="Arial" charset="0"/>
                <a:ea typeface="+mn-ea"/>
                <a:cs typeface="+mn-cs"/>
              </a:rPr>
              <a:t>Börsen ermöglichen kleine Stückelung und damit Streuung, sie sind besonders effizient in der Unternehmensbewertung, daher für Ausstieg aus VC ideal. </a:t>
            </a:r>
          </a:p>
          <a:p>
            <a:endParaRPr lang="de-AT" sz="1300" kern="1200" dirty="0">
              <a:solidFill>
                <a:schemeClr val="tx1"/>
              </a:solidFill>
              <a:effectLst/>
              <a:latin typeface="Arial" charset="0"/>
              <a:ea typeface="+mn-ea"/>
              <a:cs typeface="+mn-cs"/>
            </a:endParaRPr>
          </a:p>
          <a:p>
            <a:r>
              <a:rPr lang="de-DE" dirty="0"/>
              <a:t>Technologischer Wandel ermöglicht z.B. Crowdfunding. Neue Entwicklungen im Ausland haben Business Angels, VC und PE nach Österreich gebracht. </a:t>
            </a:r>
          </a:p>
          <a:p>
            <a:endParaRPr lang="de-AT" dirty="0"/>
          </a:p>
        </p:txBody>
      </p:sp>
    </p:spTree>
    <p:extLst>
      <p:ext uri="{BB962C8B-B14F-4D97-AF65-F5344CB8AC3E}">
        <p14:creationId xmlns:p14="http://schemas.microsoft.com/office/powerpoint/2010/main" val="263339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Tree>
    <p:extLst>
      <p:ext uri="{BB962C8B-B14F-4D97-AF65-F5344CB8AC3E}">
        <p14:creationId xmlns:p14="http://schemas.microsoft.com/office/powerpoint/2010/main" val="2040007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981021" name="Text Box 29"/>
          <p:cNvSpPr txBox="1">
            <a:spLocks noChangeArrowheads="1"/>
          </p:cNvSpPr>
          <p:nvPr/>
        </p:nvSpPr>
        <p:spPr bwMode="auto">
          <a:xfrm>
            <a:off x="2362200" y="228600"/>
            <a:ext cx="6138863" cy="457200"/>
          </a:xfrm>
          <a:prstGeom prst="rect">
            <a:avLst/>
          </a:prstGeom>
          <a:noFill/>
          <a:ln w="12700">
            <a:noFill/>
            <a:miter lim="800000"/>
            <a:headEnd/>
            <a:tailEnd/>
          </a:ln>
          <a:effectLst/>
        </p:spPr>
        <p:txBody>
          <a:bodyPr>
            <a:spAutoFit/>
          </a:bodyPr>
          <a:lstStyle/>
          <a:p>
            <a:pPr algn="ctr"/>
            <a:r>
              <a:rPr lang="de-DE" sz="2400"/>
              <a:t>                                                           </a:t>
            </a:r>
          </a:p>
        </p:txBody>
      </p:sp>
      <p:sp>
        <p:nvSpPr>
          <p:cNvPr id="981024" name="Rectangle 32"/>
          <p:cNvSpPr>
            <a:spLocks noChangeArrowheads="1"/>
          </p:cNvSpPr>
          <p:nvPr/>
        </p:nvSpPr>
        <p:spPr bwMode="auto">
          <a:xfrm>
            <a:off x="658813" y="4191000"/>
            <a:ext cx="8494712" cy="390525"/>
          </a:xfrm>
          <a:prstGeom prst="rect">
            <a:avLst/>
          </a:prstGeom>
          <a:noFill/>
          <a:ln w="12700">
            <a:noFill/>
            <a:miter lim="800000"/>
            <a:headEnd/>
            <a:tailEnd/>
          </a:ln>
          <a:effectLst/>
        </p:spPr>
        <p:txBody>
          <a:bodyPr lIns="90488" tIns="44450" rIns="90488" bIns="44450">
            <a:spAutoFit/>
          </a:bodyPr>
          <a:lstStyle/>
          <a:p>
            <a:pPr>
              <a:lnSpc>
                <a:spcPct val="90000"/>
              </a:lnSpc>
            </a:pPr>
            <a:r>
              <a:rPr lang="en-US" sz="2200" b="1">
                <a:solidFill>
                  <a:schemeClr val="tx1"/>
                </a:solidFill>
                <a:latin typeface="Futura Bk BT" pitchFamily="34" charset="0"/>
              </a:rPr>
              <a:t>vorname familienname</a:t>
            </a:r>
          </a:p>
        </p:txBody>
      </p:sp>
      <p:sp>
        <p:nvSpPr>
          <p:cNvPr id="981025" name="Rectangle 33"/>
          <p:cNvSpPr>
            <a:spLocks noChangeArrowheads="1"/>
          </p:cNvSpPr>
          <p:nvPr/>
        </p:nvSpPr>
        <p:spPr bwMode="auto">
          <a:xfrm>
            <a:off x="658813" y="3124200"/>
            <a:ext cx="8535987" cy="558800"/>
          </a:xfrm>
          <a:prstGeom prst="rect">
            <a:avLst/>
          </a:prstGeom>
          <a:noFill/>
          <a:ln w="12700">
            <a:noFill/>
            <a:miter lim="800000"/>
            <a:headEnd/>
            <a:tailEnd/>
          </a:ln>
          <a:effectLst/>
        </p:spPr>
        <p:txBody>
          <a:bodyPr lIns="90488" tIns="44450" rIns="90488" bIns="44450">
            <a:spAutoFit/>
          </a:bodyPr>
          <a:lstStyle/>
          <a:p>
            <a:pPr>
              <a:lnSpc>
                <a:spcPct val="110000"/>
              </a:lnSpc>
            </a:pPr>
            <a:r>
              <a:rPr lang="en-GB" sz="2800" b="1">
                <a:solidFill>
                  <a:schemeClr val="tx1"/>
                </a:solidFill>
                <a:latin typeface="Futura Bk BT" pitchFamily="34" charset="0"/>
              </a:rPr>
              <a:t>Überschrift</a:t>
            </a:r>
            <a:endParaRPr lang="en-US" sz="2800" b="1">
              <a:solidFill>
                <a:schemeClr val="tx1"/>
              </a:solidFill>
              <a:latin typeface="Futura Bk BT" pitchFamily="34" charset="0"/>
            </a:endParaRPr>
          </a:p>
        </p:txBody>
      </p:sp>
      <p:pic>
        <p:nvPicPr>
          <p:cNvPr id="981026" name="Picture 34" descr="logo_vollst_d_e"/>
          <p:cNvPicPr>
            <a:picLocks noChangeAspect="1" noChangeArrowheads="1"/>
          </p:cNvPicPr>
          <p:nvPr/>
        </p:nvPicPr>
        <p:blipFill>
          <a:blip r:embed="rId2" cstate="print"/>
          <a:srcRect/>
          <a:stretch>
            <a:fillRect/>
          </a:stretch>
        </p:blipFill>
        <p:spPr bwMode="auto">
          <a:xfrm>
            <a:off x="762000" y="381000"/>
            <a:ext cx="8382000" cy="1879600"/>
          </a:xfrm>
          <a:prstGeom prst="rect">
            <a:avLst/>
          </a:prstGeom>
          <a:noFill/>
        </p:spPr>
      </p:pic>
      <p:sp>
        <p:nvSpPr>
          <p:cNvPr id="981027" name="Rectangle 35"/>
          <p:cNvSpPr>
            <a:spLocks noChangeArrowheads="1"/>
          </p:cNvSpPr>
          <p:nvPr/>
        </p:nvSpPr>
        <p:spPr bwMode="auto">
          <a:xfrm>
            <a:off x="658813" y="5715000"/>
            <a:ext cx="8637587" cy="336550"/>
          </a:xfrm>
          <a:prstGeom prst="rect">
            <a:avLst/>
          </a:prstGeom>
          <a:noFill/>
          <a:ln w="12700">
            <a:noFill/>
            <a:miter lim="800000"/>
            <a:headEnd/>
            <a:tailEnd/>
          </a:ln>
          <a:effectLst/>
        </p:spPr>
        <p:txBody>
          <a:bodyPr lIns="90488" tIns="44450" rIns="90488" bIns="44450">
            <a:spAutoFit/>
          </a:bodyPr>
          <a:lstStyle/>
          <a:p>
            <a:pPr>
              <a:lnSpc>
                <a:spcPct val="90000"/>
              </a:lnSpc>
              <a:tabLst>
                <a:tab pos="8377238" algn="r"/>
              </a:tabLst>
            </a:pPr>
            <a:r>
              <a:rPr lang="en-US" sz="1800" b="1">
                <a:solidFill>
                  <a:schemeClr val="tx1"/>
                </a:solidFill>
                <a:latin typeface="Futura Bk BT" pitchFamily="34" charset="0"/>
              </a:rPr>
              <a:t>Anlass	 Datum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6125" y="0"/>
            <a:ext cx="2109788" cy="352107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762000" y="0"/>
            <a:ext cx="6181725" cy="35210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762000" y="0"/>
            <a:ext cx="8443913" cy="352107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762000" y="1676400"/>
            <a:ext cx="4114800" cy="184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5029200" y="1676400"/>
            <a:ext cx="4114800" cy="184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AT"/>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body" idx="1"/>
          </p:nvPr>
        </p:nvSpPr>
        <p:spPr bwMode="auto">
          <a:xfrm>
            <a:off x="762000" y="1676400"/>
            <a:ext cx="8382000" cy="1844675"/>
          </a:xfrm>
          <a:prstGeom prst="rect">
            <a:avLst/>
          </a:prstGeom>
          <a:noFill/>
          <a:ln w="12700">
            <a:noFill/>
            <a:miter lim="800000"/>
            <a:headEnd/>
            <a:tailEnd/>
          </a:ln>
          <a:effectLst/>
        </p:spPr>
        <p:txBody>
          <a:bodyPr vert="horz" wrap="square" lIns="0" tIns="0" rIns="0" bIns="0" numCol="1" anchor="t" anchorCtr="0" compatLnSpc="1">
            <a:prstTxWarp prst="textNoShape">
              <a:avLst/>
            </a:prstTxWarp>
            <a:sp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074" name="Text Box 50"/>
          <p:cNvSpPr txBox="1">
            <a:spLocks noChangeArrowheads="1"/>
          </p:cNvSpPr>
          <p:nvPr/>
        </p:nvSpPr>
        <p:spPr bwMode="auto">
          <a:xfrm>
            <a:off x="1371600" y="6443663"/>
            <a:ext cx="184150" cy="304800"/>
          </a:xfrm>
          <a:prstGeom prst="rect">
            <a:avLst/>
          </a:prstGeom>
          <a:noFill/>
          <a:ln w="12700">
            <a:noFill/>
            <a:miter lim="800000"/>
            <a:headEnd/>
            <a:tailEnd/>
          </a:ln>
          <a:effectLst/>
        </p:spPr>
        <p:txBody>
          <a:bodyPr wrap="none">
            <a:spAutoFit/>
          </a:bodyPr>
          <a:lstStyle/>
          <a:p>
            <a:endParaRPr lang="de-DE"/>
          </a:p>
        </p:txBody>
      </p:sp>
      <p:sp>
        <p:nvSpPr>
          <p:cNvPr id="1077" name="Line 53"/>
          <p:cNvSpPr>
            <a:spLocks noChangeShapeType="1"/>
          </p:cNvSpPr>
          <p:nvPr/>
        </p:nvSpPr>
        <p:spPr bwMode="auto">
          <a:xfrm>
            <a:off x="762000" y="1143000"/>
            <a:ext cx="8370888" cy="0"/>
          </a:xfrm>
          <a:prstGeom prst="line">
            <a:avLst/>
          </a:prstGeom>
          <a:noFill/>
          <a:ln w="28575">
            <a:solidFill>
              <a:srgbClr val="FF0000"/>
            </a:solidFill>
            <a:round/>
            <a:headEnd/>
            <a:tailEnd/>
          </a:ln>
          <a:effectLst/>
        </p:spPr>
        <p:txBody>
          <a:bodyPr wrap="none" anchor="ctr"/>
          <a:lstStyle/>
          <a:p>
            <a:endParaRPr lang="de-AT"/>
          </a:p>
        </p:txBody>
      </p:sp>
      <p:sp>
        <p:nvSpPr>
          <p:cNvPr id="1080" name="Rectangle 56"/>
          <p:cNvSpPr>
            <a:spLocks noGrp="1" noChangeArrowheads="1"/>
          </p:cNvSpPr>
          <p:nvPr>
            <p:ph type="title"/>
          </p:nvPr>
        </p:nvSpPr>
        <p:spPr bwMode="auto">
          <a:xfrm>
            <a:off x="2362200" y="0"/>
            <a:ext cx="6843713" cy="11430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p>
            <a:pPr lvl="0"/>
            <a:r>
              <a:rPr lang="de-DE"/>
              <a:t>Titel</a:t>
            </a:r>
          </a:p>
        </p:txBody>
      </p:sp>
      <p:pic>
        <p:nvPicPr>
          <p:cNvPr id="1094" name="Picture 70" descr="logo_qu_r"/>
          <p:cNvPicPr>
            <a:picLocks noChangeAspect="1" noChangeArrowheads="1"/>
          </p:cNvPicPr>
          <p:nvPr/>
        </p:nvPicPr>
        <p:blipFill>
          <a:blip r:embed="rId14" cstate="print"/>
          <a:srcRect/>
          <a:stretch>
            <a:fillRect/>
          </a:stretch>
        </p:blipFill>
        <p:spPr bwMode="auto">
          <a:xfrm>
            <a:off x="762000" y="431800"/>
            <a:ext cx="1308100" cy="27622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47738" rtl="0" eaLnBrk="1" fontAlgn="base" hangingPunct="1">
        <a:spcBef>
          <a:spcPct val="0"/>
        </a:spcBef>
        <a:spcAft>
          <a:spcPct val="0"/>
        </a:spcAft>
        <a:tabLst>
          <a:tab pos="8464550" algn="r"/>
        </a:tabLst>
        <a:defRPr sz="2800" b="1">
          <a:solidFill>
            <a:schemeClr val="accent2"/>
          </a:solidFill>
          <a:latin typeface="+mj-lt"/>
          <a:ea typeface="+mj-ea"/>
          <a:cs typeface="+mj-cs"/>
        </a:defRPr>
      </a:lvl1pPr>
      <a:lvl2pPr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2pPr>
      <a:lvl3pPr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3pPr>
      <a:lvl4pPr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4pPr>
      <a:lvl5pPr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5pPr>
      <a:lvl6pPr marL="457200"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6pPr>
      <a:lvl7pPr marL="914400"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7pPr>
      <a:lvl8pPr marL="1371600"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8pPr>
      <a:lvl9pPr marL="1828800" algn="r" defTabSz="947738" rtl="0" eaLnBrk="1" fontAlgn="base" hangingPunct="1">
        <a:spcBef>
          <a:spcPct val="0"/>
        </a:spcBef>
        <a:spcAft>
          <a:spcPct val="0"/>
        </a:spcAft>
        <a:tabLst>
          <a:tab pos="8464550" algn="r"/>
        </a:tabLst>
        <a:defRPr sz="2800" b="1">
          <a:solidFill>
            <a:schemeClr val="accent2"/>
          </a:solidFill>
          <a:latin typeface="Century Gothic" pitchFamily="34" charset="0"/>
        </a:defRPr>
      </a:lvl9pPr>
    </p:titleStyle>
    <p:bodyStyle>
      <a:lvl1pPr marL="225425" indent="-225425" algn="l" rtl="0" eaLnBrk="1" fontAlgn="base" hangingPunct="1">
        <a:lnSpc>
          <a:spcPct val="90000"/>
        </a:lnSpc>
        <a:spcBef>
          <a:spcPct val="50000"/>
        </a:spcBef>
        <a:spcAft>
          <a:spcPct val="0"/>
        </a:spcAft>
        <a:buClr>
          <a:schemeClr val="accent2"/>
        </a:buClr>
        <a:buSzPct val="60000"/>
        <a:buFont typeface="Wingdings" pitchFamily="2" charset="2"/>
        <a:buChar char="n"/>
        <a:defRPr sz="2600" b="1">
          <a:solidFill>
            <a:schemeClr val="tx1"/>
          </a:solidFill>
          <a:latin typeface="+mn-lt"/>
          <a:ea typeface="+mn-ea"/>
          <a:cs typeface="+mn-cs"/>
        </a:defRPr>
      </a:lvl1pPr>
      <a:lvl2pPr marL="563563" indent="-223838" algn="l" rtl="0" eaLnBrk="1" fontAlgn="base" hangingPunct="1">
        <a:spcBef>
          <a:spcPct val="25000"/>
        </a:spcBef>
        <a:spcAft>
          <a:spcPct val="0"/>
        </a:spcAft>
        <a:buClr>
          <a:schemeClr val="accent2"/>
        </a:buClr>
        <a:buSzPct val="60000"/>
        <a:buFont typeface="Wingdings" pitchFamily="2" charset="2"/>
        <a:buChar char="l"/>
        <a:defRPr sz="2400" b="1">
          <a:solidFill>
            <a:schemeClr val="tx1"/>
          </a:solidFill>
          <a:latin typeface="+mn-lt"/>
        </a:defRPr>
      </a:lvl2pPr>
      <a:lvl3pPr marL="936625" indent="-179388" algn="l" rtl="0" eaLnBrk="1" fontAlgn="base" hangingPunct="1">
        <a:spcBef>
          <a:spcPct val="25000"/>
        </a:spcBef>
        <a:spcAft>
          <a:spcPct val="0"/>
        </a:spcAft>
        <a:buClr>
          <a:srgbClr val="003399"/>
        </a:buClr>
        <a:buSzPct val="50000"/>
        <a:buFont typeface="Wingdings" pitchFamily="2" charset="2"/>
        <a:defRPr sz="2000">
          <a:solidFill>
            <a:schemeClr val="tx1"/>
          </a:solidFill>
          <a:latin typeface="+mn-lt"/>
        </a:defRPr>
      </a:lvl3pPr>
      <a:lvl4pPr marL="1330325" indent="-187325" algn="l" rtl="0" eaLnBrk="1" fontAlgn="base" hangingPunct="1">
        <a:spcBef>
          <a:spcPct val="25000"/>
        </a:spcBef>
        <a:spcAft>
          <a:spcPct val="0"/>
        </a:spcAft>
        <a:buClr>
          <a:srgbClr val="2F5335"/>
        </a:buClr>
        <a:buSzPct val="60000"/>
        <a:buFont typeface="Wingdings" pitchFamily="2" charset="2"/>
        <a:defRPr>
          <a:solidFill>
            <a:schemeClr val="tx1"/>
          </a:solidFill>
          <a:latin typeface="+mn-lt"/>
        </a:defRPr>
      </a:lvl4pPr>
      <a:lvl5pPr marL="1681163" indent="-160338" algn="l" rtl="0" eaLnBrk="1" fontAlgn="base" hangingPunct="1">
        <a:spcBef>
          <a:spcPct val="25000"/>
        </a:spcBef>
        <a:spcAft>
          <a:spcPct val="0"/>
        </a:spcAft>
        <a:buClr>
          <a:schemeClr val="tx2"/>
        </a:buClr>
        <a:buSzPct val="60000"/>
        <a:buFont typeface="Wingdings" pitchFamily="2" charset="2"/>
        <a:defRPr sz="1600">
          <a:solidFill>
            <a:schemeClr val="tx1"/>
          </a:solidFill>
          <a:latin typeface="+mn-lt"/>
        </a:defRPr>
      </a:lvl5pPr>
      <a:lvl6pPr marL="2138363" indent="-160338" algn="l" rtl="0" eaLnBrk="1" fontAlgn="base" hangingPunct="1">
        <a:spcBef>
          <a:spcPct val="25000"/>
        </a:spcBef>
        <a:spcAft>
          <a:spcPct val="0"/>
        </a:spcAft>
        <a:buClr>
          <a:schemeClr val="tx2"/>
        </a:buClr>
        <a:buSzPct val="60000"/>
        <a:buFont typeface="Wingdings" pitchFamily="2" charset="2"/>
        <a:defRPr sz="1600">
          <a:solidFill>
            <a:schemeClr val="tx1"/>
          </a:solidFill>
          <a:latin typeface="+mn-lt"/>
        </a:defRPr>
      </a:lvl6pPr>
      <a:lvl7pPr marL="2595563" indent="-160338" algn="l" rtl="0" eaLnBrk="1" fontAlgn="base" hangingPunct="1">
        <a:spcBef>
          <a:spcPct val="25000"/>
        </a:spcBef>
        <a:spcAft>
          <a:spcPct val="0"/>
        </a:spcAft>
        <a:buClr>
          <a:schemeClr val="tx2"/>
        </a:buClr>
        <a:buSzPct val="60000"/>
        <a:buFont typeface="Wingdings" pitchFamily="2" charset="2"/>
        <a:defRPr sz="1600">
          <a:solidFill>
            <a:schemeClr val="tx1"/>
          </a:solidFill>
          <a:latin typeface="+mn-lt"/>
        </a:defRPr>
      </a:lvl7pPr>
      <a:lvl8pPr marL="3052763" indent="-160338" algn="l" rtl="0" eaLnBrk="1" fontAlgn="base" hangingPunct="1">
        <a:spcBef>
          <a:spcPct val="25000"/>
        </a:spcBef>
        <a:spcAft>
          <a:spcPct val="0"/>
        </a:spcAft>
        <a:buClr>
          <a:schemeClr val="tx2"/>
        </a:buClr>
        <a:buSzPct val="60000"/>
        <a:buFont typeface="Wingdings" pitchFamily="2" charset="2"/>
        <a:defRPr sz="1600">
          <a:solidFill>
            <a:schemeClr val="tx1"/>
          </a:solidFill>
          <a:latin typeface="+mn-lt"/>
        </a:defRPr>
      </a:lvl8pPr>
      <a:lvl9pPr marL="3509963" indent="-160338" algn="l" rtl="0" eaLnBrk="1" fontAlgn="base" hangingPunct="1">
        <a:spcBef>
          <a:spcPct val="25000"/>
        </a:spcBef>
        <a:spcAft>
          <a:spcPct val="0"/>
        </a:spcAft>
        <a:buClr>
          <a:schemeClr val="tx2"/>
        </a:buClr>
        <a:buSzPct val="60000"/>
        <a:buFont typeface="Wingdings" pitchFamily="2" charset="2"/>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38158" y="2153293"/>
            <a:ext cx="8382000" cy="3090077"/>
          </a:xfrm>
        </p:spPr>
        <p:txBody>
          <a:bodyPr/>
          <a:lstStyle/>
          <a:p>
            <a:pPr algn="ctr">
              <a:buNone/>
            </a:pPr>
            <a:r>
              <a:rPr lang="de-DE" sz="4000" dirty="0">
                <a:solidFill>
                  <a:srgbClr val="FF0000"/>
                </a:solidFill>
              </a:rPr>
              <a:t>Quellen der Unternehmens-finanzierung in Österreich</a:t>
            </a:r>
          </a:p>
          <a:p>
            <a:pPr algn="ctr">
              <a:buNone/>
            </a:pPr>
            <a:endParaRPr lang="de-AT" sz="2400" dirty="0"/>
          </a:p>
          <a:p>
            <a:pPr algn="ctr">
              <a:buNone/>
            </a:pPr>
            <a:r>
              <a:rPr lang="de-AT" sz="2800" dirty="0"/>
              <a:t>Klaus Friesenbichler, Werner Hölzl, Thomas Url</a:t>
            </a:r>
          </a:p>
          <a:p>
            <a:pPr algn="ctr">
              <a:buNone/>
            </a:pPr>
            <a:endParaRPr lang="de-DE" sz="2000" dirty="0"/>
          </a:p>
          <a:p>
            <a:pPr algn="ctr">
              <a:buNone/>
            </a:pPr>
            <a:r>
              <a:rPr lang="de-AT" sz="2000" dirty="0"/>
              <a:t>Österreichisches Institut für Wirtschaftsforschung (WIFO)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Verteilung der Finanzierungsformen nichtfinanzieller Unternehmen</a:t>
            </a:r>
            <a:endParaRPr lang="de-AT" dirty="0"/>
          </a:p>
        </p:txBody>
      </p:sp>
      <p:pic>
        <p:nvPicPr>
          <p:cNvPr id="3" name="Grafik 2">
            <a:extLst>
              <a:ext uri="{FF2B5EF4-FFF2-40B4-BE49-F238E27FC236}">
                <a16:creationId xmlns:a16="http://schemas.microsoft.com/office/drawing/2014/main" id="{1DEB9ED8-4E9C-4EB3-B4E0-36ACDFCDE1A0}"/>
              </a:ext>
            </a:extLst>
          </p:cNvPr>
          <p:cNvPicPr>
            <a:picLocks noChangeAspect="1"/>
          </p:cNvPicPr>
          <p:nvPr/>
        </p:nvPicPr>
        <p:blipFill>
          <a:blip r:embed="rId3"/>
          <a:stretch>
            <a:fillRect/>
          </a:stretch>
        </p:blipFill>
        <p:spPr>
          <a:xfrm>
            <a:off x="848544" y="1412776"/>
            <a:ext cx="8262000" cy="4976581"/>
          </a:xfrm>
          <a:prstGeom prst="rect">
            <a:avLst/>
          </a:prstGeom>
        </p:spPr>
      </p:pic>
    </p:spTree>
    <p:extLst>
      <p:ext uri="{BB962C8B-B14F-4D97-AF65-F5344CB8AC3E}">
        <p14:creationId xmlns:p14="http://schemas.microsoft.com/office/powerpoint/2010/main" val="1735766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Einflussfaktoren für die Wahl eines Finanzierungsinstrumentes</a:t>
            </a:r>
            <a:endParaRPr lang="de-AT" sz="2400" dirty="0"/>
          </a:p>
        </p:txBody>
      </p:sp>
      <p:sp>
        <p:nvSpPr>
          <p:cNvPr id="4" name="Inhaltsplatzhalter 3"/>
          <p:cNvSpPr>
            <a:spLocks noGrp="1"/>
          </p:cNvSpPr>
          <p:nvPr>
            <p:ph idx="1"/>
          </p:nvPr>
        </p:nvSpPr>
        <p:spPr>
          <a:xfrm>
            <a:off x="762000" y="1267764"/>
            <a:ext cx="8382000" cy="5329588"/>
          </a:xfrm>
        </p:spPr>
        <p:txBody>
          <a:bodyPr/>
          <a:lstStyle/>
          <a:p>
            <a:r>
              <a:rPr lang="de-DE" sz="2400" dirty="0"/>
              <a:t>Steuerliche Behandlung</a:t>
            </a:r>
          </a:p>
          <a:p>
            <a:r>
              <a:rPr lang="de-DE" sz="2400" dirty="0"/>
              <a:t>Unternehmensgröße</a:t>
            </a:r>
          </a:p>
          <a:p>
            <a:r>
              <a:rPr lang="de-DE" sz="2400" dirty="0"/>
              <a:t>Wachstumspotential</a:t>
            </a:r>
          </a:p>
          <a:p>
            <a:r>
              <a:rPr lang="de-DE" sz="2400" dirty="0"/>
              <a:t>Höhe der Finanzierungs- und Transaktionskosten</a:t>
            </a:r>
          </a:p>
          <a:p>
            <a:r>
              <a:rPr lang="de-DE" sz="2400" dirty="0"/>
              <a:t>Ausmaß an asymmetrischer Information zwischen Investor und Geschäftsleitung</a:t>
            </a:r>
          </a:p>
          <a:p>
            <a:r>
              <a:rPr lang="de-DE" sz="2400" dirty="0"/>
              <a:t>Kontroll- und Einflussmöglichkeiten der Investoren auf die Geschäftsleitung</a:t>
            </a:r>
          </a:p>
          <a:p>
            <a:r>
              <a:rPr lang="de-DE" sz="2400" dirty="0"/>
              <a:t>Technologische Neuerungen</a:t>
            </a:r>
          </a:p>
          <a:p>
            <a:r>
              <a:rPr lang="de-DE" sz="2400" dirty="0"/>
              <a:t>Neue Entwicklungen im Ausland</a:t>
            </a:r>
          </a:p>
          <a:p>
            <a:endParaRPr lang="de-AT" sz="2400" dirty="0"/>
          </a:p>
        </p:txBody>
      </p:sp>
    </p:spTree>
    <p:extLst>
      <p:ext uri="{BB962C8B-B14F-4D97-AF65-F5344CB8AC3E}">
        <p14:creationId xmlns:p14="http://schemas.microsoft.com/office/powerpoint/2010/main" val="306475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Finanzverbindlichkeiten der nicht-finanziellen Unternehmen in Österreich, 2017</a:t>
            </a:r>
            <a:endParaRPr lang="de-AT" sz="2400" dirty="0"/>
          </a:p>
        </p:txBody>
      </p:sp>
      <p:pic>
        <p:nvPicPr>
          <p:cNvPr id="7" name="Grafik 6">
            <a:extLst>
              <a:ext uri="{FF2B5EF4-FFF2-40B4-BE49-F238E27FC236}">
                <a16:creationId xmlns:a16="http://schemas.microsoft.com/office/drawing/2014/main" id="{821D478C-C7FE-473C-9CBC-4DADDAFCFEE1}"/>
              </a:ext>
            </a:extLst>
          </p:cNvPr>
          <p:cNvPicPr>
            <a:picLocks noChangeAspect="1"/>
          </p:cNvPicPr>
          <p:nvPr/>
        </p:nvPicPr>
        <p:blipFill>
          <a:blip r:embed="rId3"/>
          <a:stretch>
            <a:fillRect/>
          </a:stretch>
        </p:blipFill>
        <p:spPr>
          <a:xfrm>
            <a:off x="318399" y="1556792"/>
            <a:ext cx="9243113" cy="442554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Finanzverbindlichkeiten der nicht-finanziellen Unternehmen in Österreich, 2017</a:t>
            </a:r>
            <a:endParaRPr lang="de-AT" sz="2400" dirty="0"/>
          </a:p>
        </p:txBody>
      </p:sp>
      <p:pic>
        <p:nvPicPr>
          <p:cNvPr id="3" name="Grafik 2">
            <a:extLst>
              <a:ext uri="{FF2B5EF4-FFF2-40B4-BE49-F238E27FC236}">
                <a16:creationId xmlns:a16="http://schemas.microsoft.com/office/drawing/2014/main" id="{202F6758-F711-4B40-821F-D64CF3560D54}"/>
              </a:ext>
            </a:extLst>
          </p:cNvPr>
          <p:cNvPicPr>
            <a:picLocks noChangeAspect="1"/>
          </p:cNvPicPr>
          <p:nvPr/>
        </p:nvPicPr>
        <p:blipFill>
          <a:blip r:embed="rId3"/>
          <a:stretch>
            <a:fillRect/>
          </a:stretch>
        </p:blipFill>
        <p:spPr>
          <a:xfrm>
            <a:off x="318399" y="1628800"/>
            <a:ext cx="9243113" cy="4270561"/>
          </a:xfrm>
          <a:prstGeom prst="rect">
            <a:avLst/>
          </a:prstGeom>
        </p:spPr>
      </p:pic>
    </p:spTree>
    <p:extLst>
      <p:ext uri="{BB962C8B-B14F-4D97-AF65-F5344CB8AC3E}">
        <p14:creationId xmlns:p14="http://schemas.microsoft.com/office/powerpoint/2010/main" val="9107059"/>
      </p:ext>
    </p:extLst>
  </p:cSld>
  <p:clrMapOvr>
    <a:masterClrMapping/>
  </p:clrMapOvr>
</p:sld>
</file>

<file path=ppt/theme/theme1.xml><?xml version="1.0" encoding="utf-8"?>
<a:theme xmlns:a="http://schemas.openxmlformats.org/drawingml/2006/main" name="WIFO_Folie">
  <a:themeElements>
    <a:clrScheme name="">
      <a:dk1>
        <a:srgbClr val="000000"/>
      </a:dk1>
      <a:lt1>
        <a:srgbClr val="FFFFFF"/>
      </a:lt1>
      <a:dk2>
        <a:srgbClr val="000FB0"/>
      </a:dk2>
      <a:lt2>
        <a:srgbClr val="C0C0C0"/>
      </a:lt2>
      <a:accent1>
        <a:srgbClr val="000FB0"/>
      </a:accent1>
      <a:accent2>
        <a:srgbClr val="FF1720"/>
      </a:accent2>
      <a:accent3>
        <a:srgbClr val="FFFFFF"/>
      </a:accent3>
      <a:accent4>
        <a:srgbClr val="000000"/>
      </a:accent4>
      <a:accent5>
        <a:srgbClr val="AAAAD4"/>
      </a:accent5>
      <a:accent6>
        <a:srgbClr val="E7141C"/>
      </a:accent6>
      <a:hlink>
        <a:srgbClr val="7295FF"/>
      </a:hlink>
      <a:folHlink>
        <a:srgbClr val="FFCC00"/>
      </a:folHlink>
    </a:clrScheme>
    <a:fontScheme name="WIFO_CG_Folie">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rgbClr val="000099"/>
            </a:solidFill>
            <a:effectLst/>
            <a:latin typeface="Arial" charset="0"/>
          </a:defRPr>
        </a:defPPr>
      </a:lstStyle>
    </a:lnDef>
  </a:objectDefaults>
  <a:extraClrSchemeLst>
    <a:extraClrScheme>
      <a:clrScheme name="WIFO_CG_Foli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IFO_CG_Foli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IFO_CG_Foli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IFO_CG_Foli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IFO_CG_Foli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IFO_CG_Foli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IFO_CG_Foli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IFO_CG_Folie 8">
        <a:dk1>
          <a:srgbClr val="000000"/>
        </a:dk1>
        <a:lt1>
          <a:srgbClr val="FFFFFF"/>
        </a:lt1>
        <a:dk2>
          <a:srgbClr val="000000"/>
        </a:dk2>
        <a:lt2>
          <a:srgbClr val="919191"/>
        </a:lt2>
        <a:accent1>
          <a:srgbClr val="000099"/>
        </a:accent1>
        <a:accent2>
          <a:srgbClr val="790015"/>
        </a:accent2>
        <a:accent3>
          <a:srgbClr val="FFFFFF"/>
        </a:accent3>
        <a:accent4>
          <a:srgbClr val="000000"/>
        </a:accent4>
        <a:accent5>
          <a:srgbClr val="AAAACA"/>
        </a:accent5>
        <a:accent6>
          <a:srgbClr val="6D0012"/>
        </a:accent6>
        <a:hlink>
          <a:srgbClr val="CADEF0"/>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WIFO_Folie</Template>
  <TotalTime>0</TotalTime>
  <Words>316</Words>
  <Application>Microsoft Office PowerPoint</Application>
  <PresentationFormat>A4-Papier (210 x 297 mm)</PresentationFormat>
  <Paragraphs>52</Paragraphs>
  <Slides>5</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Century Gothic</vt:lpstr>
      <vt:lpstr>Futura Bk BT</vt:lpstr>
      <vt:lpstr>Wingdings</vt:lpstr>
      <vt:lpstr>WIFO_Folie</vt:lpstr>
      <vt:lpstr>PowerPoint-Präsentation</vt:lpstr>
      <vt:lpstr>Verteilung der Finanzierungsformen nichtfinanzieller Unternehmen</vt:lpstr>
      <vt:lpstr>Einflussfaktoren für die Wahl eines Finanzierungsinstrumentes</vt:lpstr>
      <vt:lpstr>Finanzverbindlichkeiten der nicht-finanziellen Unternehmen in Österreich, 2017</vt:lpstr>
      <vt:lpstr>Finanzverbindlichkeiten der nicht-finanziellen Unternehmen in Österreich, 2017</vt:lpstr>
    </vt:vector>
  </TitlesOfParts>
  <Company>WSR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Historische und erwartete Entwicklung der Ausgaben für Pflege (2006=100), Basisszenario</dc:title>
  <dc:creator>glau</dc:creator>
  <cp:lastModifiedBy>Fuchs Karl, Mag.</cp:lastModifiedBy>
  <cp:revision>265</cp:revision>
  <cp:lastPrinted>2017-07-10T21:34:05Z</cp:lastPrinted>
  <dcterms:created xsi:type="dcterms:W3CDTF">2010-04-16T09:10:48Z</dcterms:created>
  <dcterms:modified xsi:type="dcterms:W3CDTF">2019-02-05T13:39:11Z</dcterms:modified>
</cp:coreProperties>
</file>